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70" r:id="rId4"/>
    <p:sldId id="262" r:id="rId5"/>
    <p:sldId id="263" r:id="rId6"/>
    <p:sldId id="271" r:id="rId7"/>
    <p:sldId id="275" r:id="rId8"/>
    <p:sldId id="258" r:id="rId9"/>
    <p:sldId id="260" r:id="rId10"/>
    <p:sldId id="259" r:id="rId11"/>
    <p:sldId id="272" r:id="rId12"/>
    <p:sldId id="274" r:id="rId13"/>
    <p:sldId id="261" r:id="rId14"/>
    <p:sldId id="276" r:id="rId15"/>
    <p:sldId id="279" r:id="rId16"/>
    <p:sldId id="277" r:id="rId17"/>
    <p:sldId id="278" r:id="rId18"/>
    <p:sldId id="273" r:id="rId19"/>
    <p:sldId id="264" r:id="rId20"/>
    <p:sldId id="265" r:id="rId21"/>
    <p:sldId id="280" r:id="rId22"/>
    <p:sldId id="266" r:id="rId23"/>
    <p:sldId id="281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s" initials="m" lastIdx="1" clrIdx="0">
    <p:extLst>
      <p:ext uri="{19B8F6BF-5375-455C-9EA6-DF929625EA0E}">
        <p15:presenceInfo xmlns:p15="http://schemas.microsoft.com/office/powerpoint/2012/main" userId="m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0241910000227"/>
          <c:y val="1.0806058361181552E-2"/>
          <c:w val="0.61627714508912579"/>
          <c:h val="0.983557272353537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B12-4CEE-9F07-F57914633F4F}"/>
              </c:ext>
            </c:extLst>
          </c:dPt>
          <c:dPt>
            <c:idx val="1"/>
            <c:bubble3D val="0"/>
            <c:spPr>
              <a:solidFill>
                <a:srgbClr val="7030A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B12-4CEE-9F07-F57914633F4F}"/>
              </c:ext>
            </c:extLst>
          </c:dPt>
          <c:dPt>
            <c:idx val="2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E7F-4BC3-AC9A-2F3C6249A4B1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E7F-4BC3-AC9A-2F3C6249A4B1}"/>
              </c:ext>
            </c:extLst>
          </c:dPt>
          <c:dPt>
            <c:idx val="4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E7F-4BC3-AC9A-2F3C6249A4B1}"/>
              </c:ext>
            </c:extLst>
          </c:dPt>
          <c:dLbls>
            <c:dLbl>
              <c:idx val="4"/>
              <c:spPr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5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9-BE7F-4BC3-AC9A-2F3C6249A4B1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30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액션</c:v>
                </c:pt>
                <c:pt idx="1">
                  <c:v>아케이드</c:v>
                </c:pt>
                <c:pt idx="2">
                  <c:v>퍼즐</c:v>
                </c:pt>
                <c:pt idx="3">
                  <c:v>어드벤처</c:v>
                </c:pt>
                <c:pt idx="4">
                  <c:v>롤플레이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</c:v>
                </c:pt>
                <c:pt idx="1">
                  <c:v>20</c:v>
                </c:pt>
                <c:pt idx="2">
                  <c:v>13.1</c:v>
                </c:pt>
                <c:pt idx="3">
                  <c:v>4.8</c:v>
                </c:pt>
                <c:pt idx="4">
                  <c:v>7.6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12-4CEE-9F07-F57914633F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965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527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430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850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697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454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650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761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40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295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1307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3B42DA1-FECA-4325-A292-7674985478BC}" type="datetimeFigureOut">
              <a:rPr lang="ko-KR" altLang="en-US" smtClean="0"/>
              <a:t>2019-03-18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EF610AC-649B-4F15-9FF6-55D367B51AA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038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7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9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1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378057-8F91-4386-93C4-3B82D4A6B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002" y="804333"/>
            <a:ext cx="4205686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b="1" spc="100" dirty="0">
                <a:solidFill>
                  <a:srgbClr val="FFFFFF"/>
                </a:solidFill>
              </a:rPr>
              <a:t>게임 아이디어 선정 및 동향조사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3D1FED-68D0-4C5C-8728-9DDF99B5B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1048" y="804333"/>
            <a:ext cx="6306003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 latinLnBrk="0">
              <a:lnSpc>
                <a:spcPct val="90000"/>
              </a:lnSpc>
            </a:pPr>
            <a:r>
              <a:rPr lang="ko-KR" altLang="en-US" sz="5000" b="1" dirty="0">
                <a:solidFill>
                  <a:srgbClr val="00B0F0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스카이</a:t>
            </a:r>
            <a:endParaRPr lang="en-US" altLang="ko-KR" sz="5000" b="1" dirty="0">
              <a:solidFill>
                <a:srgbClr val="00B0F0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latinLnBrk="0">
              <a:lnSpc>
                <a:spcPct val="90000"/>
              </a:lnSpc>
            </a:pPr>
            <a:endParaRPr lang="en-US" altLang="ko-KR" dirty="0">
              <a:solidFill>
                <a:schemeClr val="tx1"/>
              </a:solidFill>
            </a:endParaRPr>
          </a:p>
          <a:p>
            <a:pPr latinLnBrk="0">
              <a:lnSpc>
                <a:spcPct val="90000"/>
              </a:lnSpc>
            </a:pPr>
            <a:r>
              <a:rPr lang="en-US" altLang="ko-KR" sz="3200" dirty="0">
                <a:solidFill>
                  <a:schemeClr val="tx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21431372 </a:t>
            </a:r>
            <a:r>
              <a:rPr lang="ko-KR" altLang="en-US" sz="3200" dirty="0">
                <a:solidFill>
                  <a:schemeClr val="tx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김민성</a:t>
            </a:r>
            <a:endParaRPr lang="en-US" altLang="ko-KR" sz="3200" dirty="0">
              <a:solidFill>
                <a:schemeClr val="tx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latinLnBrk="0">
              <a:lnSpc>
                <a:spcPct val="90000"/>
              </a:lnSpc>
            </a:pPr>
            <a:r>
              <a:rPr lang="en-US" altLang="ko-KR" sz="3200" dirty="0">
                <a:solidFill>
                  <a:schemeClr val="tx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21431644 </a:t>
            </a:r>
            <a:r>
              <a:rPr lang="ko-KR" altLang="en-US" sz="3200" dirty="0" err="1">
                <a:solidFill>
                  <a:schemeClr val="tx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노희윤</a:t>
            </a:r>
            <a:endParaRPr lang="en-US" altLang="ko-KR" sz="3200" dirty="0">
              <a:solidFill>
                <a:schemeClr val="tx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latinLnBrk="0">
              <a:lnSpc>
                <a:spcPct val="90000"/>
              </a:lnSpc>
            </a:pPr>
            <a:r>
              <a:rPr lang="en-US" altLang="ko-KR" sz="3200" dirty="0">
                <a:solidFill>
                  <a:schemeClr val="tx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21431327 </a:t>
            </a:r>
            <a:r>
              <a:rPr lang="ko-KR" altLang="en-US" sz="3200" dirty="0" err="1">
                <a:solidFill>
                  <a:schemeClr val="tx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조진휘</a:t>
            </a:r>
            <a:endParaRPr lang="en-US" altLang="ko-KR" sz="3200" dirty="0">
              <a:solidFill>
                <a:schemeClr val="tx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latinLnBrk="0">
              <a:lnSpc>
                <a:spcPct val="90000"/>
              </a:lnSpc>
            </a:pP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157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0F84F-CCEC-4263-8E0F-ED120C31C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0"/>
            <a:ext cx="9720072" cy="1499616"/>
          </a:xfrm>
        </p:spPr>
        <p:txBody>
          <a:bodyPr/>
          <a:lstStyle/>
          <a:p>
            <a:pPr algn="ctr"/>
            <a:r>
              <a:rPr lang="ko-KR" altLang="en-US" b="1" dirty="0"/>
              <a:t>문제점 및 개선사항</a:t>
            </a:r>
          </a:p>
        </p:txBody>
      </p:sp>
      <p:sp>
        <p:nvSpPr>
          <p:cNvPr id="10" name="내용 개체 틀 3">
            <a:extLst>
              <a:ext uri="{FF2B5EF4-FFF2-40B4-BE49-F238E27FC236}">
                <a16:creationId xmlns:a16="http://schemas.microsoft.com/office/drawing/2014/main" id="{E725350F-8FAA-4FC5-B629-2727AED64595}"/>
              </a:ext>
            </a:extLst>
          </p:cNvPr>
          <p:cNvSpPr txBox="1">
            <a:spLocks/>
          </p:cNvSpPr>
          <p:nvPr/>
        </p:nvSpPr>
        <p:spPr>
          <a:xfrm>
            <a:off x="704675" y="1807827"/>
            <a:ext cx="10393959" cy="4626529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ko-KR" altLang="en-US" sz="28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개선</a:t>
            </a:r>
            <a:r>
              <a:rPr lang="en-US" altLang="ko-KR" sz="28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28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추가할 기능</a:t>
            </a:r>
            <a:endParaRPr lang="en-US" altLang="ko-KR" sz="2800" b="1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endParaRPr lang="ko-KR" altLang="en-US" sz="2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인벤토리를 만들어서 아이템을 세부적으로 파고들 수 있게 만들어야 한다</a:t>
            </a:r>
            <a:r>
              <a:rPr lang="en-US" altLang="ko-KR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endParaRPr lang="ko-KR" altLang="en-US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endParaRPr lang="en-US" altLang="ko-KR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다수의 아이템들을 사용 시 오류가 나지 않게 만들어야 한다</a:t>
            </a:r>
            <a:r>
              <a:rPr lang="en-US" altLang="ko-KR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fontAlgn="base"/>
            <a:endParaRPr lang="en-US" altLang="ko-KR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아이템을 클릭할 때 나는 소리를 자세히 나게 만들어야 한다</a:t>
            </a:r>
            <a:r>
              <a:rPr lang="en-US" altLang="ko-KR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fontAlgn="base"/>
            <a:endParaRPr lang="en-US" altLang="ko-KR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4. </a:t>
            </a:r>
            <a:r>
              <a:rPr lang="ko-KR" altLang="en-US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스토리를 좀 더 세부적으로 나뉘어 탄탄한 이야기를 만들어야 한다</a:t>
            </a:r>
            <a:r>
              <a:rPr lang="en-US" altLang="ko-KR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fontAlgn="base"/>
            <a:endParaRPr lang="ko-KR" altLang="en-US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4982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378057-8F91-4386-93C4-3B82D4A6B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391" y="804333"/>
            <a:ext cx="4197297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b="1" spc="100" dirty="0">
                <a:solidFill>
                  <a:srgbClr val="FFFFFF"/>
                </a:solidFill>
              </a:rPr>
              <a:t>기획 회의 및 시장동향조사</a:t>
            </a:r>
          </a:p>
        </p:txBody>
      </p:sp>
    </p:spTree>
    <p:extLst>
      <p:ext uri="{BB962C8B-B14F-4D97-AF65-F5344CB8AC3E}">
        <p14:creationId xmlns:p14="http://schemas.microsoft.com/office/powerpoint/2010/main" val="225410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61BA72-E8D4-41DA-8984-A901F0944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845" y="561559"/>
            <a:ext cx="4957894" cy="1499616"/>
          </a:xfrm>
        </p:spPr>
        <p:txBody>
          <a:bodyPr>
            <a:normAutofit/>
          </a:bodyPr>
          <a:lstStyle/>
          <a:p>
            <a:r>
              <a:rPr lang="ko-KR" altLang="en-US" b="1" dirty="0"/>
              <a:t>기획 회의 및 시장동향분석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CA9F30-924C-4027-B503-93CF0408F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" y="2119898"/>
            <a:ext cx="5349660" cy="3931920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sz="28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기획 회의</a:t>
            </a:r>
            <a:endParaRPr lang="en-US" altLang="ko-KR" sz="2800" b="1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 latinLnBrk="0">
              <a:lnSpc>
                <a:spcPct val="120000"/>
              </a:lnSpc>
            </a:pP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시나리오 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: </a:t>
            </a: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학생시절 자신을 괴롭힌 인물 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6</a:t>
            </a: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명에게 복수를 하고자 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7</a:t>
            </a: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년을 기다려서 복수를 시작하기로 함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 7</a:t>
            </a: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년 후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</a:t>
            </a:r>
            <a:endParaRPr lang="ko-KR" altLang="en-US" sz="21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 latinLnBrk="0">
              <a:lnSpc>
                <a:spcPct val="120000"/>
              </a:lnSpc>
            </a:pP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6</a:t>
            </a: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명의 인물을 납치해 복수하고자 만들어 놓은 저택에 감금한 상황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sz="21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 latinLnBrk="0">
              <a:lnSpc>
                <a:spcPct val="120000"/>
              </a:lnSpc>
            </a:pP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이 상황에서 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6</a:t>
            </a: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명의 인물들은 서로 협력하여 탈출의 힌트와 범인 추리의 단서를 찾아서 탈출하는 것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클리어 조건 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: </a:t>
            </a: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모든 방을 클리어하면 클리어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클리어 루트는 총 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3</a:t>
            </a:r>
            <a:r>
              <a:rPr lang="ko-KR" altLang="en-US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가지로 어떠한 상황에 어떻게 대처하는가에 따라 결과가 달라짐</a:t>
            </a:r>
            <a:r>
              <a:rPr lang="en-US" altLang="ko-KR" sz="21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en-US" altLang="ko-KR" b="1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263DAA5-8DBC-49FF-B233-46F3AC2B7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92224"/>
            <a:ext cx="5455921" cy="327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2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D61ADB-9C2D-4720-8FB2-6908F39FA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10224897" cy="1499616"/>
          </a:xfrm>
        </p:spPr>
        <p:txBody>
          <a:bodyPr>
            <a:normAutofit/>
          </a:bodyPr>
          <a:lstStyle/>
          <a:p>
            <a:pPr fontAlgn="base"/>
            <a:r>
              <a:rPr lang="ko-KR" altLang="en-US" b="1" dirty="0"/>
              <a:t>기획 회의 및 시장동향분석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B73D5C-25E6-48B6-8C6E-F13D9A2CD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39" y="2105972"/>
            <a:ext cx="3630169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8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기획 회의</a:t>
            </a:r>
            <a:endParaRPr lang="en-US" altLang="ko-KR" sz="2800" b="1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endParaRPr lang="en-US" altLang="ko-KR" sz="1800" dirty="0"/>
          </a:p>
          <a:p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Ui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배치 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: ‘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검은 방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’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게임에서 나온 배경을 활용하여 우리가 만들 게임에 맞게 재창작</a:t>
            </a: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진행방식 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: `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특정 오브젝트에는 클릭 시 확대가 가능하며 아이템을 얻을 수 있고 아이템을 이용하여 힌트들을 풀 수 있음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sz="1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0" indent="0">
              <a:buNone/>
            </a:pPr>
            <a:endParaRPr lang="en-US" altLang="ko-KR" sz="1800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6A23D0B7-FA4D-460B-8FA1-B896B3047A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88"/>
          <a:stretch/>
        </p:blipFill>
        <p:spPr>
          <a:xfrm>
            <a:off x="6095998" y="3629739"/>
            <a:ext cx="5841535" cy="303313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45A34EF-9A0A-48B2-B01C-26FB677F99E8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8" r="-5" b="-5"/>
          <a:stretch/>
        </p:blipFill>
        <p:spPr>
          <a:xfrm>
            <a:off x="6095998" y="243835"/>
            <a:ext cx="5841535" cy="303313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3575B19-7B36-4C28-8E80-8549473760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65" r="23221" b="3"/>
          <a:stretch/>
        </p:blipFill>
        <p:spPr>
          <a:xfrm>
            <a:off x="6095998" y="243836"/>
            <a:ext cx="5251686" cy="303313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B9D8B33-AFC4-448F-86E7-0FBA24658D5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0" r="28903" b="2"/>
          <a:stretch/>
        </p:blipFill>
        <p:spPr>
          <a:xfrm>
            <a:off x="6675623" y="4323887"/>
            <a:ext cx="623832" cy="400872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F99663EB-3FCA-4CD2-8B9E-5CE46185B4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0" r="28903" b="2"/>
          <a:stretch/>
        </p:blipFill>
        <p:spPr>
          <a:xfrm>
            <a:off x="7364132" y="3629739"/>
            <a:ext cx="3675779" cy="303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803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2811BD-3018-42D8-9F6C-204D838AA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673" y="585216"/>
            <a:ext cx="4866794" cy="1499616"/>
          </a:xfrm>
        </p:spPr>
        <p:txBody>
          <a:bodyPr>
            <a:normAutofit/>
          </a:bodyPr>
          <a:lstStyle/>
          <a:p>
            <a:r>
              <a:rPr lang="ko-KR" altLang="en-US" b="1" dirty="0"/>
              <a:t>기획 회의 및 시장동향분석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A970A7-0864-488C-9F85-225D34CF8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5673" y="2286000"/>
            <a:ext cx="4866794" cy="4023360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ko-KR" altLang="en-US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시장 동향 분석</a:t>
            </a:r>
            <a:endParaRPr lang="en-US" altLang="ko-KR" sz="2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128016" lvl="1" indent="0" fontAlgn="base">
              <a:buNone/>
            </a:pPr>
            <a:endParaRPr lang="en-US" altLang="ko-KR" sz="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128016" lvl="1" indent="0" fontAlgn="base">
              <a:buNone/>
            </a:pP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128016" lvl="1" indent="0" fontAlgn="base">
              <a:buNone/>
            </a:pP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플레이 스토어에 방 탈출 관련 게임들을 검색해보면 많은 게임들이 나옵니다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marL="128016" lvl="1" indent="0" fontAlgn="base">
              <a:buNone/>
            </a:pP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128016" lvl="1" indent="0" fontAlgn="base">
              <a:buNone/>
            </a:pP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최근 다운로드 수를 보면 다운로드 수가 높은 것을 볼 수 있고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평점도 대부분 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4.0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이상 넘는 것을 볼 수 있습니다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pic>
        <p:nvPicPr>
          <p:cNvPr id="8" name="_x221365280" descr="EMB0000152424e6">
            <a:extLst>
              <a:ext uri="{FF2B5EF4-FFF2-40B4-BE49-F238E27FC236}">
                <a16:creationId xmlns:a16="http://schemas.microsoft.com/office/drawing/2014/main" id="{C7459400-06EF-4B5B-95CE-5DB2119E5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039" y="168213"/>
            <a:ext cx="3309937" cy="3195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_x216063760" descr="EMB0000152424e9">
            <a:extLst>
              <a:ext uri="{FF2B5EF4-FFF2-40B4-BE49-F238E27FC236}">
                <a16:creationId xmlns:a16="http://schemas.microsoft.com/office/drawing/2014/main" id="{484AD113-EB9A-4D04-8B5D-FEECBAB52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038" y="3363985"/>
            <a:ext cx="3309938" cy="332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_x216175376" descr="EMB0000152424ec">
            <a:extLst>
              <a:ext uri="{FF2B5EF4-FFF2-40B4-BE49-F238E27FC236}">
                <a16:creationId xmlns:a16="http://schemas.microsoft.com/office/drawing/2014/main" id="{8BDE37E5-662C-47B0-9031-6E1558BB1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0" y="168213"/>
            <a:ext cx="3239070" cy="3195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_x216175376" descr="EMB0000152424ef">
            <a:extLst>
              <a:ext uri="{FF2B5EF4-FFF2-40B4-BE49-F238E27FC236}">
                <a16:creationId xmlns:a16="http://schemas.microsoft.com/office/drawing/2014/main" id="{706EF15D-1FB2-412B-A8FF-1AEB8F4AC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9" y="3363986"/>
            <a:ext cx="3239068" cy="332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178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_x47470568" descr="EMB000003707478">
            <a:extLst>
              <a:ext uri="{FF2B5EF4-FFF2-40B4-BE49-F238E27FC236}">
                <a16:creationId xmlns:a16="http://schemas.microsoft.com/office/drawing/2014/main" id="{75BF17EE-5360-45AA-9DC7-1E65E02B7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6493" y="2437381"/>
            <a:ext cx="224476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_x47470488" descr="EMB00000370747b">
            <a:extLst>
              <a:ext uri="{FF2B5EF4-FFF2-40B4-BE49-F238E27FC236}">
                <a16:creationId xmlns:a16="http://schemas.microsoft.com/office/drawing/2014/main" id="{2E50D0D3-3CAB-4CB4-80D6-445AB8F5E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22" y="1294949"/>
            <a:ext cx="224476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_x47468728" descr="EMB00000370747e">
            <a:extLst>
              <a:ext uri="{FF2B5EF4-FFF2-40B4-BE49-F238E27FC236}">
                <a16:creationId xmlns:a16="http://schemas.microsoft.com/office/drawing/2014/main" id="{B7762ABF-8E02-44BC-A526-F04E7151A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938" y="2437381"/>
            <a:ext cx="2160000" cy="3464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_x47469528" descr="EMB000003707481">
            <a:extLst>
              <a:ext uri="{FF2B5EF4-FFF2-40B4-BE49-F238E27FC236}">
                <a16:creationId xmlns:a16="http://schemas.microsoft.com/office/drawing/2014/main" id="{61C1D439-4441-4E74-B7B4-F4DFF06FA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938" y="1294949"/>
            <a:ext cx="2160000" cy="3464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1BC91BE-F24B-4259-AC48-A8072F73AD84}"/>
              </a:ext>
            </a:extLst>
          </p:cNvPr>
          <p:cNvSpPr txBox="1">
            <a:spLocks/>
          </p:cNvSpPr>
          <p:nvPr/>
        </p:nvSpPr>
        <p:spPr>
          <a:xfrm>
            <a:off x="9264656" y="2027806"/>
            <a:ext cx="2548467" cy="3609596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Tw Cen MT" panose="020B0602020104020603" pitchFamily="34" charset="0"/>
              <a:buNone/>
            </a:pPr>
            <a:r>
              <a:rPr lang="ko-KR" altLang="en-US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시장 동향 분석</a:t>
            </a:r>
            <a:endParaRPr lang="en-US" altLang="ko-KR" sz="2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128016" lvl="1" indent="0" fontAlgn="base">
              <a:buFont typeface="Wingdings 3" pitchFamily="18" charset="2"/>
              <a:buNone/>
            </a:pPr>
            <a:endParaRPr lang="en-US" altLang="ko-KR" sz="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128016" lvl="1" indent="0" fontAlgn="base">
              <a:buFont typeface="Wingdings 3" pitchFamily="18" charset="2"/>
              <a:buNone/>
            </a:pP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128016" lvl="1" indent="0" fontAlgn="base">
              <a:buFont typeface="Wingdings 3" pitchFamily="18" charset="2"/>
              <a:buNone/>
            </a:pP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검은 방이라는 방 탈출</a:t>
            </a: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128016" lvl="1" indent="0" fontAlgn="base">
              <a:buFont typeface="Wingdings 3" pitchFamily="18" charset="2"/>
              <a:buNone/>
            </a:pP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게임을 보면 인기가 많아 시리즈가 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1~4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까지 나왔으며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이 게임의 후속 작으로도 하얀 섬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회색도시라는 게임도 출시됨</a:t>
            </a: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2893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C31E0-1678-4562-A318-C589B58BE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0"/>
            <a:ext cx="9720072" cy="1499616"/>
          </a:xfrm>
        </p:spPr>
        <p:txBody>
          <a:bodyPr/>
          <a:lstStyle/>
          <a:p>
            <a:pPr algn="ctr"/>
            <a:r>
              <a:rPr lang="ko-KR" altLang="en-US" b="1" dirty="0"/>
              <a:t>기획 회의 및 시장동향분석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BC2FFE-14D7-4704-8AF7-DA26DE79C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127" y="1618656"/>
            <a:ext cx="9720073" cy="4023360"/>
          </a:xfrm>
        </p:spPr>
        <p:txBody>
          <a:bodyPr>
            <a:normAutofit fontScale="92500" lnSpcReduction="20000"/>
          </a:bodyPr>
          <a:lstStyle/>
          <a:p>
            <a:pPr fontAlgn="base"/>
            <a:endParaRPr lang="en-US" altLang="ko-KR" dirty="0"/>
          </a:p>
          <a:p>
            <a:pPr fontAlgn="base"/>
            <a:r>
              <a:rPr lang="ko-KR" altLang="en-US" dirty="0"/>
              <a:t>모바일 게임 시장 동향</a:t>
            </a:r>
            <a:endParaRPr lang="en-US" altLang="ko-KR" dirty="0"/>
          </a:p>
          <a:p>
            <a:pPr fontAlgn="base"/>
            <a:r>
              <a:rPr lang="en-US" altLang="ko-KR" dirty="0"/>
              <a:t>(2018</a:t>
            </a:r>
            <a:r>
              <a:rPr lang="ko-KR" altLang="en-US" dirty="0"/>
              <a:t>년</a:t>
            </a:r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~ 2018</a:t>
            </a:r>
            <a:r>
              <a:rPr lang="ko-KR" altLang="en-US" dirty="0"/>
              <a:t>년 </a:t>
            </a:r>
            <a:r>
              <a:rPr lang="en-US" altLang="ko-KR" dirty="0"/>
              <a:t>12</a:t>
            </a:r>
            <a:r>
              <a:rPr lang="ko-KR" altLang="en-US" dirty="0"/>
              <a:t>월</a:t>
            </a:r>
            <a:r>
              <a:rPr lang="en-US" altLang="ko-KR" dirty="0"/>
              <a:t>)</a:t>
            </a:r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en-US" altLang="ko-KR" dirty="0"/>
          </a:p>
          <a:p>
            <a:pPr marL="0" indent="0" fontAlgn="base">
              <a:buNone/>
            </a:pPr>
            <a:r>
              <a:rPr lang="en-US" altLang="ko-KR" dirty="0"/>
              <a:t>-</a:t>
            </a:r>
            <a:r>
              <a:rPr lang="ko-KR" altLang="en-US" dirty="0"/>
              <a:t>자료 출처 </a:t>
            </a:r>
            <a:r>
              <a:rPr lang="en-US" altLang="ko-KR" dirty="0"/>
              <a:t>: https://ko.lab.appa.pe/</a:t>
            </a:r>
          </a:p>
          <a:p>
            <a:pPr fontAlgn="base"/>
            <a:r>
              <a:rPr lang="en-US" altLang="ko-KR" dirty="0"/>
              <a:t>                                  </a:t>
            </a:r>
          </a:p>
        </p:txBody>
      </p:sp>
      <p:graphicFrame>
        <p:nvGraphicFramePr>
          <p:cNvPr id="6" name="차트 5">
            <a:extLst>
              <a:ext uri="{FF2B5EF4-FFF2-40B4-BE49-F238E27FC236}">
                <a16:creationId xmlns:a16="http://schemas.microsoft.com/office/drawing/2014/main" id="{599A5664-545A-4405-91FE-71EE8DB23F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9773385"/>
              </p:ext>
            </p:extLst>
          </p:nvPr>
        </p:nvGraphicFramePr>
        <p:xfrm>
          <a:off x="4096159" y="1040235"/>
          <a:ext cx="7841842" cy="5491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22776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8EED2-5EF3-4570-958C-80D89A016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2568" y="585216"/>
            <a:ext cx="5905850" cy="1499616"/>
          </a:xfrm>
        </p:spPr>
        <p:txBody>
          <a:bodyPr/>
          <a:lstStyle/>
          <a:p>
            <a:pPr algn="ctr"/>
            <a:r>
              <a:rPr lang="ko-KR" altLang="en-US" b="1" dirty="0"/>
              <a:t>기획 회의 및 시장동향분석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D7D54D-08C4-4CF6-95B5-9ABF76CBC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020" y="2084831"/>
            <a:ext cx="4823670" cy="4290801"/>
          </a:xfrm>
        </p:spPr>
        <p:txBody>
          <a:bodyPr/>
          <a:lstStyle/>
          <a:p>
            <a:pPr fontAlgn="base"/>
            <a:r>
              <a:rPr lang="ko-KR" altLang="en-US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시장동향분석</a:t>
            </a:r>
            <a:endParaRPr lang="en-US" altLang="ko-KR" sz="2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endParaRPr lang="ko-KR" altLang="en-US" sz="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참신하고 다양한 스토리의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 VR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방 탈출 게임</a:t>
            </a:r>
          </a:p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방 탈출 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pc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및 모바일게임을 모티브로 하는 방 탈출 카페가 급증하는 추세이며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</a:t>
            </a:r>
            <a:endParaRPr lang="ko-KR" altLang="en-US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이러한 방 탈출 게임이 유행하면서 방송프로그램으로도 제작</a:t>
            </a: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최근에 나온 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‘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이스케이프 </a:t>
            </a:r>
            <a:r>
              <a:rPr lang="ko-KR" altLang="en-US" sz="2000" dirty="0" err="1">
                <a:latin typeface="휴먼매직체" panose="02030504000101010101" pitchFamily="18" charset="-127"/>
                <a:ea typeface="휴먼매직체" panose="02030504000101010101" pitchFamily="18" charset="-127"/>
              </a:rPr>
              <a:t>룸＇이라는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 영화도 방 탈출을 주제로 하고 있음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FCDD41-EE3F-40C3-B175-718110A123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6D85765-2330-41AD-8423-E56A2EEFE7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49" y="3428999"/>
            <a:ext cx="5905850" cy="320040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61C57E7-5E12-401F-B7A2-48C81A2BB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49" y="228600"/>
            <a:ext cx="5894552" cy="320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685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378057-8F91-4386-93C4-3B82D4A6B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4788" y="804333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b="1" spc="100" dirty="0">
                <a:solidFill>
                  <a:srgbClr val="FFFFFF"/>
                </a:solidFill>
              </a:rPr>
              <a:t>게임 개발 툴 및 연출 기법</a:t>
            </a:r>
          </a:p>
        </p:txBody>
      </p:sp>
    </p:spTree>
    <p:extLst>
      <p:ext uri="{BB962C8B-B14F-4D97-AF65-F5344CB8AC3E}">
        <p14:creationId xmlns:p14="http://schemas.microsoft.com/office/powerpoint/2010/main" val="3638981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B4638F1-1944-451C-8E1D-52A9425E1C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11" r="-1" b="3939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B2F31E6-C5D8-4781-9AA7-45BCFB3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ko-KR" altLang="en-US" b="1" dirty="0"/>
              <a:t>게임 개발 툴 및 연출 기법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F3716A-C7BA-438F-8876-004F2ECA6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</p:spPr>
        <p:txBody>
          <a:bodyPr anchor="ctr">
            <a:noAutofit/>
          </a:bodyPr>
          <a:lstStyle/>
          <a:p>
            <a:pPr fontAlgn="base"/>
            <a:r>
              <a:rPr lang="ko-KR" altLang="en-US" sz="23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유니티</a:t>
            </a:r>
            <a:r>
              <a:rPr lang="en-US" altLang="ko-KR" sz="23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sz="23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개발 툴</a:t>
            </a:r>
            <a:r>
              <a:rPr lang="en-US" altLang="ko-KR" sz="23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)</a:t>
            </a:r>
            <a:endParaRPr lang="ko-KR" altLang="en-US" sz="23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endParaRPr lang="en-US" altLang="ko-KR" sz="2300" dirty="0"/>
          </a:p>
          <a:p>
            <a:pPr fontAlgn="base"/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유니티는 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3D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와 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2D 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비디오 게임의 개발환경을 제공하는 게임 엔진입니다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sz="23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endParaRPr lang="en-US" altLang="ko-KR" sz="23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개발에 사용되는 스크립트언어는 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C#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과 자바스크립트를 지원합니다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sz="23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endParaRPr lang="en-US" altLang="ko-KR" sz="23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유니티 엔진의 런타임 부분은 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C++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과 마이크로소프트 닷넷 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API, 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에디터 프로그램 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C#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으로 개발되었습니다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sz="23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endParaRPr lang="en-US" altLang="ko-KR" sz="23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4. 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엔진 자체에 라이트 매핑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물리 엔진 등 미들웨어를 탑재했으며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에디터에 내장된 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asset store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를 통해 다양한 기능의 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asset</a:t>
            </a:r>
            <a:r>
              <a:rPr lang="ko-KR" altLang="en-US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을 다운로드하여 사용할 수 있다</a:t>
            </a:r>
            <a:r>
              <a:rPr lang="en-US" altLang="ko-KR" sz="23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sz="23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endParaRPr lang="ko-KR" altLang="en-US" sz="2300" dirty="0"/>
          </a:p>
        </p:txBody>
      </p:sp>
    </p:spTree>
    <p:extLst>
      <p:ext uri="{BB962C8B-B14F-4D97-AF65-F5344CB8AC3E}">
        <p14:creationId xmlns:p14="http://schemas.microsoft.com/office/powerpoint/2010/main" val="18093837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D773F-9664-4A14-BE18-A36356728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0"/>
            <a:ext cx="9720072" cy="1499616"/>
          </a:xfrm>
        </p:spPr>
        <p:txBody>
          <a:bodyPr>
            <a:normAutofit/>
          </a:bodyPr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433BB2-BFFB-4733-B67D-7C456E613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499616"/>
            <a:ext cx="9720073" cy="4023360"/>
          </a:xfrm>
        </p:spPr>
        <p:txBody>
          <a:bodyPr/>
          <a:lstStyle/>
          <a:p>
            <a:endParaRPr lang="en-US" altLang="ko-KR" sz="36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en-US" altLang="ko-KR" sz="36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36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개발 절차</a:t>
            </a:r>
            <a:endParaRPr lang="en-US" altLang="ko-KR" sz="36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en-US" altLang="ko-KR" sz="36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36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아이디어 선정</a:t>
            </a:r>
            <a:endParaRPr lang="en-US" altLang="ko-KR" sz="36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lvl="4"/>
            <a:r>
              <a:rPr lang="ko-KR" altLang="en-US" sz="2000" dirty="0" err="1">
                <a:latin typeface="휴먼매직체" panose="02030504000101010101" pitchFamily="18" charset="-127"/>
                <a:ea typeface="휴먼매직체" panose="02030504000101010101" pitchFamily="18" charset="-127"/>
              </a:rPr>
              <a:t>방탈출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 게임이란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?</a:t>
            </a:r>
          </a:p>
          <a:p>
            <a:pPr lvl="4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게임에 대한 문제점 및 개선사항</a:t>
            </a: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sz="36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36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기획 회의 및 시장동향분석</a:t>
            </a:r>
          </a:p>
          <a:p>
            <a:r>
              <a:rPr lang="en-US" altLang="ko-KR" sz="36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4. </a:t>
            </a:r>
            <a:r>
              <a:rPr lang="ko-KR" altLang="en-US" sz="36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개발 툴 및 연출 기법</a:t>
            </a:r>
            <a:endParaRPr lang="en-US" altLang="ko-KR" sz="36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55550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0F5AC6-0EB2-4519-827A-26DC3A36B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0"/>
            <a:ext cx="9720072" cy="1499616"/>
          </a:xfrm>
        </p:spPr>
        <p:txBody>
          <a:bodyPr/>
          <a:lstStyle/>
          <a:p>
            <a:pPr algn="ctr"/>
            <a:r>
              <a:rPr lang="ko-KR" altLang="en-US" b="1" dirty="0"/>
              <a:t>게임 개발 툴 및 연출 기법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A48958-3932-44A8-85F7-BC802E11ED34}"/>
              </a:ext>
            </a:extLst>
          </p:cNvPr>
          <p:cNvSpPr txBox="1"/>
          <p:nvPr/>
        </p:nvSpPr>
        <p:spPr>
          <a:xfrm>
            <a:off x="687897" y="1451295"/>
            <a:ext cx="1039396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endParaRPr lang="en-US" altLang="ko-KR" b="1" dirty="0"/>
          </a:p>
          <a:p>
            <a:pPr fontAlgn="base"/>
            <a:r>
              <a:rPr lang="ko-KR" altLang="en-US" sz="2800" b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실감나는 연출을 하기위해서 연출 기법</a:t>
            </a:r>
            <a:endParaRPr lang="ko-KR" altLang="en-US" sz="2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endParaRPr lang="en-US" altLang="ko-KR" dirty="0"/>
          </a:p>
          <a:p>
            <a:pPr fontAlgn="base"/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동기부여가 확실해야 한다</a:t>
            </a:r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sz="24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285750" indent="-285750" fontAlgn="base">
              <a:buFontTx/>
              <a:buChar char="-"/>
            </a:pP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게임의 스토리에 동조하기 위해서</a:t>
            </a:r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그 동기부여는 </a:t>
            </a:r>
            <a:endParaRPr lang="en-US" altLang="ko-KR" sz="24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확실히 해야 한다</a:t>
            </a:r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fontAlgn="base"/>
            <a:endParaRPr lang="ko-KR" altLang="en-US" sz="24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공명</a:t>
            </a:r>
          </a:p>
          <a:p>
            <a:pPr marL="285750" indent="-285750" fontAlgn="base">
              <a:buFontTx/>
              <a:buChar char="-"/>
            </a:pP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스토리를 이루고 있는 요소들이 너무 멀지도 가깝지도 </a:t>
            </a:r>
            <a:endParaRPr lang="en-US" altLang="ko-KR" sz="24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않은 적당한 거리를 유지하여 전체적으로 빛을 바라도록</a:t>
            </a:r>
            <a:endParaRPr lang="en-US" altLang="ko-KR" sz="24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한다</a:t>
            </a:r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.(</a:t>
            </a: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스토리가 산으로 가지 않도록 하기위해서</a:t>
            </a:r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)</a:t>
            </a:r>
          </a:p>
          <a:p>
            <a:pPr marL="285750" indent="-285750" fontAlgn="base">
              <a:buFontTx/>
              <a:buChar char="-"/>
            </a:pPr>
            <a:endParaRPr lang="ko-KR" altLang="en-US" dirty="0"/>
          </a:p>
          <a:p>
            <a:pPr marL="285750" indent="-285750" fontAlgn="base">
              <a:buFontTx/>
              <a:buChar char="-"/>
            </a:pPr>
            <a:endParaRPr lang="en-US" altLang="ko-KR" dirty="0"/>
          </a:p>
          <a:p>
            <a:pPr fontAlgn="base"/>
            <a:endParaRPr lang="ko-KR" altLang="en-US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37C1217-2CE7-4C60-AC89-6FF132194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262" y="1933341"/>
            <a:ext cx="4859515" cy="359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960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90C180-BFC0-4EA8-B2BB-EB874986F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게임 개발 툴 및 연출 기법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6546B1-31D8-4227-86FA-935137770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747498" cy="4023360"/>
          </a:xfrm>
        </p:spPr>
        <p:txBody>
          <a:bodyPr/>
          <a:lstStyle/>
          <a:p>
            <a:pPr fontAlgn="base"/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암시</a:t>
            </a:r>
          </a:p>
          <a:p>
            <a:pPr marL="285750" indent="-285750" fontAlgn="base">
              <a:buFontTx/>
              <a:buChar char="-"/>
            </a:pP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맛보기 형식의 표현 흔히 말하는 후에 일어날 일을 암시</a:t>
            </a:r>
            <a:endParaRPr lang="en-US" altLang="ko-KR" sz="24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marL="285750" indent="-285750" fontAlgn="base">
              <a:buFontTx/>
              <a:buChar char="-"/>
            </a:pPr>
            <a:endParaRPr lang="ko-KR" altLang="en-US" sz="24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4. </a:t>
            </a: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초점을 주인공에게 가도록 맞춘다</a:t>
            </a:r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fontAlgn="base"/>
            <a:r>
              <a:rPr lang="en-US" altLang="ko-KR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-  </a:t>
            </a:r>
            <a:r>
              <a:rPr lang="ko-KR" altLang="en-US" sz="24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주인공이 아닌 다른 엑스트라에 초점을 맞춘다면 게임을 진행 시 플레이어들이 예상했던 스토리와 다르게 </a:t>
            </a:r>
            <a:r>
              <a:rPr lang="ko-KR" altLang="en-US" sz="2400" i="1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흘러갈 수 있기 때문에</a:t>
            </a:r>
            <a:endParaRPr lang="en-US" altLang="ko-KR" sz="2400" i="1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B225E33-84A1-4777-AF44-448F51EC82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054" y="1874884"/>
            <a:ext cx="5975044" cy="310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727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01AAFF-D811-4416-8171-A15C401F0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0"/>
            <a:ext cx="9720072" cy="1499616"/>
          </a:xfrm>
        </p:spPr>
        <p:txBody>
          <a:bodyPr/>
          <a:lstStyle/>
          <a:p>
            <a:pPr algn="ctr"/>
            <a:r>
              <a:rPr lang="ko-KR" altLang="en-US" b="1" dirty="0"/>
              <a:t>게임 개발 툴 및 연출 기법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089AC-A9EE-46C6-99BD-B7413EC58681}"/>
              </a:ext>
            </a:extLst>
          </p:cNvPr>
          <p:cNvSpPr txBox="1"/>
          <p:nvPr/>
        </p:nvSpPr>
        <p:spPr>
          <a:xfrm>
            <a:off x="754310" y="1690688"/>
            <a:ext cx="9504726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5. </a:t>
            </a:r>
            <a:r>
              <a:rPr lang="ko-KR" altLang="en-US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반항</a:t>
            </a:r>
          </a:p>
          <a:p>
            <a:pPr marL="285750" indent="-285750" fontAlgn="base">
              <a:buFontTx/>
              <a:buChar char="-"/>
            </a:pPr>
            <a:r>
              <a:rPr lang="ko-KR" altLang="en-US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주인공이 결국 스토리에 합류하지만 반항하는</a:t>
            </a:r>
            <a:endParaRPr lang="en-US" altLang="ko-KR" sz="25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ko-KR" altLang="en-US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효과를 보여 설득력과 허구에 대한 자발적 믿음을 </a:t>
            </a:r>
            <a:endParaRPr lang="en-US" altLang="ko-KR" sz="25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ko-KR" altLang="en-US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유발하기 위한 표현기법</a:t>
            </a:r>
            <a:r>
              <a:rPr lang="en-US" altLang="ko-KR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다른 선택지를 골라 반항하면 안 좋은 결과로 이어지는 것</a:t>
            </a:r>
            <a:r>
              <a:rPr lang="en-US" altLang="ko-KR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)</a:t>
            </a:r>
          </a:p>
          <a:p>
            <a:pPr fontAlgn="base"/>
            <a:endParaRPr lang="en-US" altLang="ko-KR" sz="25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en-US" altLang="ko-KR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6. </a:t>
            </a:r>
            <a:r>
              <a:rPr lang="ko-KR" altLang="en-US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반전 포인트</a:t>
            </a:r>
          </a:p>
          <a:p>
            <a:pPr marL="285750" indent="-285750" fontAlgn="base">
              <a:buFontTx/>
              <a:buChar char="-"/>
            </a:pPr>
            <a:r>
              <a:rPr lang="ko-KR" altLang="en-US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스토리가 독자의 예상을 뒤엎는 </a:t>
            </a:r>
            <a:endParaRPr lang="en-US" altLang="ko-KR" sz="25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ko-KR" altLang="en-US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반전 포인트가 있어야 한다</a:t>
            </a:r>
            <a:r>
              <a:rPr lang="en-US" altLang="ko-KR" sz="25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fontAlgn="base"/>
            <a:endParaRPr lang="ko-KR" altLang="en-US" sz="25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endParaRPr lang="ko-KR" altLang="en-US" sz="25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70915F-2422-4D51-A8BD-EF9BD6076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174" y="3642556"/>
            <a:ext cx="3937185" cy="289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54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23EF3E-7224-4109-8472-4BEE74BF9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게임 개발 툴 및 연출 기법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EE0541-3977-4BAE-96AD-8EA4AE0B8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altLang="ko-KR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7. </a:t>
            </a:r>
            <a:r>
              <a:rPr lang="ko-KR" altLang="en-US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특수한 오브젝트와 그 사용</a:t>
            </a:r>
          </a:p>
          <a:p>
            <a:pPr fontAlgn="base"/>
            <a:r>
              <a:rPr lang="en-US" altLang="ko-KR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ko-KR" altLang="en-US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어떤 게임이든 정상적인 방법 말고 </a:t>
            </a:r>
            <a:endParaRPr lang="en-US" altLang="ko-KR" sz="2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ko-KR" altLang="en-US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특수한 방법이 필요한 플레이 </a:t>
            </a:r>
            <a:endParaRPr lang="en-US" altLang="ko-KR" sz="2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fontAlgn="base"/>
            <a:r>
              <a:rPr lang="ko-KR" altLang="en-US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방식을 필요로 한다</a:t>
            </a:r>
            <a:r>
              <a:rPr lang="en-US" altLang="ko-KR" sz="28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sz="28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endParaRPr lang="ko-KR" altLang="en-US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BB89B02-DAEA-449F-858B-1FA887BB59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88"/>
          <a:stretch/>
        </p:blipFill>
        <p:spPr>
          <a:xfrm>
            <a:off x="6278446" y="2286000"/>
            <a:ext cx="5617143" cy="3143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52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378057-8F91-4386-93C4-3B82D4A6B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4949" y="826324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b="1" spc="100" dirty="0">
                <a:solidFill>
                  <a:srgbClr val="FFFFFF"/>
                </a:solidFill>
              </a:rPr>
              <a:t>게임 개발 절차</a:t>
            </a:r>
          </a:p>
        </p:txBody>
      </p:sp>
    </p:spTree>
    <p:extLst>
      <p:ext uri="{BB962C8B-B14F-4D97-AF65-F5344CB8AC3E}">
        <p14:creationId xmlns:p14="http://schemas.microsoft.com/office/powerpoint/2010/main" val="106336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DBDC59-9877-424C-B28B-B65033C20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499" y="-1342"/>
            <a:ext cx="9720072" cy="1499616"/>
          </a:xfrm>
        </p:spPr>
        <p:txBody>
          <a:bodyPr/>
          <a:lstStyle/>
          <a:p>
            <a:pPr algn="ctr"/>
            <a:r>
              <a:rPr lang="ko-KR" altLang="en-US" b="1" dirty="0"/>
              <a:t>게임 개발 절차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97BAA1D-23CA-48EC-AE2A-252727B595DA}"/>
              </a:ext>
            </a:extLst>
          </p:cNvPr>
          <p:cNvSpPr/>
          <p:nvPr/>
        </p:nvSpPr>
        <p:spPr>
          <a:xfrm>
            <a:off x="5041785" y="1705711"/>
            <a:ext cx="2357306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아이디어 도출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1BAE354-AB2F-4674-AD36-C8A21F3D4533}"/>
              </a:ext>
            </a:extLst>
          </p:cNvPr>
          <p:cNvSpPr/>
          <p:nvPr/>
        </p:nvSpPr>
        <p:spPr>
          <a:xfrm>
            <a:off x="8225757" y="1705711"/>
            <a:ext cx="2596042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개발 툴 환경조사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18F9D3A-2599-491F-8AB9-128288E33B35}"/>
              </a:ext>
            </a:extLst>
          </p:cNvPr>
          <p:cNvSpPr/>
          <p:nvPr/>
        </p:nvSpPr>
        <p:spPr>
          <a:xfrm>
            <a:off x="1370201" y="1705711"/>
            <a:ext cx="2844918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기획 및 시장동향분석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EE0D66B-51EF-4223-8BFC-6DBCD714F226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>
            <a:off x="4215119" y="2013853"/>
            <a:ext cx="82666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4A6CF46-160D-4198-B7D2-09E2C42023A9}"/>
              </a:ext>
            </a:extLst>
          </p:cNvPr>
          <p:cNvCxnSpPr>
            <a:cxnSpLocks/>
          </p:cNvCxnSpPr>
          <p:nvPr/>
        </p:nvCxnSpPr>
        <p:spPr>
          <a:xfrm>
            <a:off x="7399091" y="2032524"/>
            <a:ext cx="82666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5EC9EFD-8DAF-4195-B232-8C41C154A97A}"/>
              </a:ext>
            </a:extLst>
          </p:cNvPr>
          <p:cNvSpPr/>
          <p:nvPr/>
        </p:nvSpPr>
        <p:spPr>
          <a:xfrm>
            <a:off x="5561902" y="2723132"/>
            <a:ext cx="1317071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역할 분담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7BC0CEA-3198-45C2-BA70-BCF62C4BDE40}"/>
              </a:ext>
            </a:extLst>
          </p:cNvPr>
          <p:cNvSpPr/>
          <p:nvPr/>
        </p:nvSpPr>
        <p:spPr>
          <a:xfrm>
            <a:off x="8833973" y="3819429"/>
            <a:ext cx="1440110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프로그래밍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FEDE13CA-F8A5-4580-A9E8-4FDA10FC44C8}"/>
              </a:ext>
            </a:extLst>
          </p:cNvPr>
          <p:cNvSpPr/>
          <p:nvPr/>
        </p:nvSpPr>
        <p:spPr>
          <a:xfrm>
            <a:off x="6452894" y="3819429"/>
            <a:ext cx="1995880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사운드트랙 제작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AC6D7858-2C99-4B15-862A-588443648985}"/>
              </a:ext>
            </a:extLst>
          </p:cNvPr>
          <p:cNvSpPr/>
          <p:nvPr/>
        </p:nvSpPr>
        <p:spPr>
          <a:xfrm>
            <a:off x="4570961" y="3819429"/>
            <a:ext cx="1496734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디자인 작업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2008D260-96B5-4BC8-B61E-FA50D9B86221}"/>
              </a:ext>
            </a:extLst>
          </p:cNvPr>
          <p:cNvSpPr/>
          <p:nvPr/>
        </p:nvSpPr>
        <p:spPr>
          <a:xfrm>
            <a:off x="2474412" y="3819429"/>
            <a:ext cx="1711350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시나리오 작성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E4C7BBB-589A-4E5F-A6B3-D6026B9BA326}"/>
              </a:ext>
            </a:extLst>
          </p:cNvPr>
          <p:cNvCxnSpPr>
            <a:cxnSpLocks/>
            <a:stCxn id="4" idx="2"/>
            <a:endCxn id="19" idx="0"/>
          </p:cNvCxnSpPr>
          <p:nvPr/>
        </p:nvCxnSpPr>
        <p:spPr>
          <a:xfrm>
            <a:off x="6220438" y="2321995"/>
            <a:ext cx="0" cy="401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80632415-C05B-499D-9CCB-968B41B7EA93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5319328" y="3558023"/>
            <a:ext cx="0" cy="261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44927615-F7EC-4F74-A528-42B98C911EB4}"/>
              </a:ext>
            </a:extLst>
          </p:cNvPr>
          <p:cNvSpPr/>
          <p:nvPr/>
        </p:nvSpPr>
        <p:spPr>
          <a:xfrm>
            <a:off x="9741907" y="4836850"/>
            <a:ext cx="1012963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디버깅</a:t>
            </a: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6D32BBC0-8C93-4279-A48A-65BE40BEDDF0}"/>
              </a:ext>
            </a:extLst>
          </p:cNvPr>
          <p:cNvSpPr/>
          <p:nvPr/>
        </p:nvSpPr>
        <p:spPr>
          <a:xfrm>
            <a:off x="3825738" y="4836850"/>
            <a:ext cx="4815280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게임테스트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게임요소활성화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) –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알파 버전 출시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D572FC49-BA6A-4000-9816-5512046B1652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8641018" y="5144991"/>
            <a:ext cx="1100889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5D33DA0-5C3B-465D-A598-3147462DC4D7}"/>
              </a:ext>
            </a:extLst>
          </p:cNvPr>
          <p:cNvSpPr txBox="1"/>
          <p:nvPr/>
        </p:nvSpPr>
        <p:spPr>
          <a:xfrm>
            <a:off x="838200" y="5679242"/>
            <a:ext cx="99166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알파버전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사내테스트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) :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회사 안에서 회사원들끼리 테스트</a:t>
            </a:r>
          </a:p>
          <a:p>
            <a:pPr fontAlgn="base"/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디버깅 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: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프로그래밍한 코드 안에서 논리적인 오류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충돌하지 않게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)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를 검출하여 제거하는 과정</a:t>
            </a:r>
          </a:p>
          <a:p>
            <a:endParaRPr lang="ko-KR" altLang="en-US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17C8767D-37E4-49E6-86CB-31046C50DCB4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6233378" y="5453134"/>
            <a:ext cx="0" cy="2849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05004B9B-5789-4CA5-B17B-C5C855312E08}"/>
              </a:ext>
            </a:extLst>
          </p:cNvPr>
          <p:cNvCxnSpPr>
            <a:cxnSpLocks/>
            <a:endCxn id="23" idx="0"/>
          </p:cNvCxnSpPr>
          <p:nvPr/>
        </p:nvCxnSpPr>
        <p:spPr>
          <a:xfrm rot="10800000" flipV="1">
            <a:off x="3330088" y="3558023"/>
            <a:ext cx="1976307" cy="26140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7586D1D9-0507-45DD-A099-C8B4024A4D33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5301928" y="3558023"/>
            <a:ext cx="4252100" cy="26140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DE484E27-5D37-403D-BCA5-143A31796394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7450834" y="3558023"/>
            <a:ext cx="0" cy="261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8BF86B4-AC0D-4158-B000-D08AACF93134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6220438" y="3339416"/>
            <a:ext cx="0" cy="218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685320BA-A830-4FFB-9729-7366D8DC276C}"/>
              </a:ext>
            </a:extLst>
          </p:cNvPr>
          <p:cNvCxnSpPr>
            <a:cxnSpLocks/>
            <a:stCxn id="23" idx="2"/>
            <a:endCxn id="46" idx="0"/>
          </p:cNvCxnSpPr>
          <p:nvPr/>
        </p:nvCxnSpPr>
        <p:spPr>
          <a:xfrm rot="16200000" flipH="1">
            <a:off x="4581164" y="3184635"/>
            <a:ext cx="401137" cy="290329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A5E2C20-52E9-432F-8789-E1B2792E9E96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5319328" y="4435713"/>
            <a:ext cx="0" cy="175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CB08E674-F14E-40EC-8B45-7058DBC44FF1}"/>
              </a:ext>
            </a:extLst>
          </p:cNvPr>
          <p:cNvCxnSpPr>
            <a:cxnSpLocks/>
            <a:stCxn id="20" idx="2"/>
            <a:endCxn id="46" idx="0"/>
          </p:cNvCxnSpPr>
          <p:nvPr/>
        </p:nvCxnSpPr>
        <p:spPr>
          <a:xfrm rot="5400000">
            <a:off x="7693135" y="2975956"/>
            <a:ext cx="401137" cy="33206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091772F7-1F8E-4B04-BA09-E4692D6AB9C6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7450834" y="4435713"/>
            <a:ext cx="0" cy="2261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749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4D5342-B152-4843-BF97-5E19243F0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503"/>
            <a:ext cx="9720072" cy="1499616"/>
          </a:xfrm>
        </p:spPr>
        <p:txBody>
          <a:bodyPr/>
          <a:lstStyle/>
          <a:p>
            <a:pPr algn="ctr"/>
            <a:r>
              <a:rPr lang="ko-KR" altLang="en-US" b="1" dirty="0"/>
              <a:t>개임 개발 절차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70E7FC9-79EA-4FA5-AF03-2AC0A74E4D30}"/>
              </a:ext>
            </a:extLst>
          </p:cNvPr>
          <p:cNvSpPr/>
          <p:nvPr/>
        </p:nvSpPr>
        <p:spPr>
          <a:xfrm>
            <a:off x="4384825" y="1893821"/>
            <a:ext cx="3422350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게임테스트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게이머환경</a:t>
            </a:r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) – CBT</a:t>
            </a:r>
            <a:endParaRPr lang="ko-KR" altLang="en-US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B605626-7026-49F2-9C00-DA6C3258CCC2}"/>
              </a:ext>
            </a:extLst>
          </p:cNvPr>
          <p:cNvSpPr/>
          <p:nvPr/>
        </p:nvSpPr>
        <p:spPr>
          <a:xfrm>
            <a:off x="5374726" y="5145680"/>
            <a:ext cx="1442548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업그레이드</a:t>
            </a: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2D1B90D-4ADF-453E-8B0E-5CE2FDA09D40}"/>
              </a:ext>
            </a:extLst>
          </p:cNvPr>
          <p:cNvSpPr/>
          <p:nvPr/>
        </p:nvSpPr>
        <p:spPr>
          <a:xfrm>
            <a:off x="5727762" y="4057282"/>
            <a:ext cx="744864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출시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0C3C43C-6B82-451C-9F83-0486C76FA6AB}"/>
              </a:ext>
            </a:extLst>
          </p:cNvPr>
          <p:cNvSpPr/>
          <p:nvPr/>
        </p:nvSpPr>
        <p:spPr>
          <a:xfrm>
            <a:off x="5342568" y="2982218"/>
            <a:ext cx="1506864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매뉴얼 제작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31F1085-027D-455D-BEF9-B7D28C0DB319}"/>
              </a:ext>
            </a:extLst>
          </p:cNvPr>
          <p:cNvSpPr/>
          <p:nvPr/>
        </p:nvSpPr>
        <p:spPr>
          <a:xfrm>
            <a:off x="8908064" y="1907154"/>
            <a:ext cx="951792" cy="6162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디버깅</a:t>
            </a:r>
            <a:endParaRPr lang="en-US" altLang="ko-KR" sz="2000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829871B-0C74-4BA5-9E4D-FB3E5A6F5F10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6096000" y="2510105"/>
            <a:ext cx="0" cy="472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82440D11-701B-44AF-B375-7454E9E2D224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>
            <a:off x="6096000" y="3598502"/>
            <a:ext cx="4194" cy="4587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9821CEE-0345-4010-B1E8-987A159BB2D6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 flipH="1">
            <a:off x="6096000" y="4673566"/>
            <a:ext cx="4194" cy="47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21E3677-0144-4D4F-9866-36623E347255}"/>
              </a:ext>
            </a:extLst>
          </p:cNvPr>
          <p:cNvSpPr txBox="1"/>
          <p:nvPr/>
        </p:nvSpPr>
        <p:spPr>
          <a:xfrm>
            <a:off x="956346" y="5856573"/>
            <a:ext cx="9311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- CBT(Close Beta Test) : </a:t>
            </a:r>
            <a:r>
              <a:rPr lang="ko-KR" altLang="en-US" sz="20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한정된 유저에게 제공하는 테스트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CDEE9C58-830A-40C7-BA20-0F4B217642B4}"/>
              </a:ext>
            </a:extLst>
          </p:cNvPr>
          <p:cNvCxnSpPr>
            <a:cxnSpLocks/>
          </p:cNvCxnSpPr>
          <p:nvPr/>
        </p:nvCxnSpPr>
        <p:spPr>
          <a:xfrm>
            <a:off x="6096000" y="1619076"/>
            <a:ext cx="0" cy="288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8EEBEE03-1394-4C57-BDDB-5331C95238B3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7807175" y="2201963"/>
            <a:ext cx="1100889" cy="133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304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378057-8F91-4386-93C4-3B82D4A6B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396" y="804333"/>
            <a:ext cx="3744292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b="1" spc="100" dirty="0">
                <a:solidFill>
                  <a:srgbClr val="FFFFFF"/>
                </a:solidFill>
              </a:rPr>
              <a:t>게임 아이디어 선정</a:t>
            </a:r>
          </a:p>
        </p:txBody>
      </p:sp>
    </p:spTree>
    <p:extLst>
      <p:ext uri="{BB962C8B-B14F-4D97-AF65-F5344CB8AC3E}">
        <p14:creationId xmlns:p14="http://schemas.microsoft.com/office/powerpoint/2010/main" val="120294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2E59668-3C21-4C75-9F1D-FC8FC2F32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Oval 5">
            <a:extLst>
              <a:ext uri="{FF2B5EF4-FFF2-40B4-BE49-F238E27FC236}">
                <a16:creationId xmlns:a16="http://schemas.microsoft.com/office/drawing/2014/main" id="{52A002CF-6EAF-497D-9B9B-EF9F4451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F631B04-CB79-4ABB-B631-511E05B25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F5A16C7C-2BC7-45A0-A52F-AE5A5587E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/>
            <a:r>
              <a:rPr lang="ko-KR" altLang="en-US" b="1" spc="200" dirty="0"/>
              <a:t>게임 아이디어 선정</a:t>
            </a:r>
            <a:endParaRPr lang="en-US" altLang="ko-KR" spc="200" dirty="0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4D20C7D-EEBD-41A2-BD27-A76D41791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34F2329-6E98-4208-BA81-26556BF49B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07" r="15282"/>
          <a:stretch/>
        </p:blipFill>
        <p:spPr>
          <a:xfrm>
            <a:off x="1" y="10"/>
            <a:ext cx="4064000" cy="457199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3C0C7C-103C-4B7A-B417-B66E27810C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22" r="18467"/>
          <a:stretch/>
        </p:blipFill>
        <p:spPr>
          <a:xfrm>
            <a:off x="4063999" y="10"/>
            <a:ext cx="4064000" cy="45719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BD64CF4-1076-4097-8A81-5616CADB013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3" r="12150" b="-2"/>
          <a:stretch/>
        </p:blipFill>
        <p:spPr>
          <a:xfrm>
            <a:off x="8128000" y="10"/>
            <a:ext cx="4064000" cy="45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86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E59668-3C21-4C75-9F1D-FC8FC2F32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Oval 5">
            <a:extLst>
              <a:ext uri="{FF2B5EF4-FFF2-40B4-BE49-F238E27FC236}">
                <a16:creationId xmlns:a16="http://schemas.microsoft.com/office/drawing/2014/main" id="{52A002CF-6EAF-497D-9B9B-EF9F4451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F631B04-CB79-4ABB-B631-511E05B25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8D2811BD-3018-42D8-9F6C-204D838AA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/>
            <a:r>
              <a:rPr lang="ko-KR" altLang="en-US" b="1" spc="200" dirty="0"/>
              <a:t>게임 아이디어 선정</a:t>
            </a:r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4D20C7D-EEBD-41A2-BD27-A76D41791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0CE3AFB-F3C5-4E6A-AF05-0CCB42C43B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15" b="22773"/>
          <a:stretch/>
        </p:blipFill>
        <p:spPr>
          <a:xfrm>
            <a:off x="1" y="10"/>
            <a:ext cx="4064000" cy="45719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2ED4D8A-43EF-473C-9AC0-1A2898F8C1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31376"/>
          <a:stretch/>
        </p:blipFill>
        <p:spPr>
          <a:xfrm>
            <a:off x="4063999" y="10"/>
            <a:ext cx="4064000" cy="45719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A56027E-B732-4336-A0FA-9AB129B26A7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4" r="10452" b="-2"/>
          <a:stretch/>
        </p:blipFill>
        <p:spPr>
          <a:xfrm>
            <a:off x="8128000" y="10"/>
            <a:ext cx="4064000" cy="45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50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25FD93-A9E3-4414-83AE-0CA1FD1DB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0"/>
            <a:ext cx="9720072" cy="1499616"/>
          </a:xfrm>
        </p:spPr>
        <p:txBody>
          <a:bodyPr/>
          <a:lstStyle/>
          <a:p>
            <a:pPr algn="ctr"/>
            <a:r>
              <a:rPr lang="ko-KR" altLang="en-US" b="1" dirty="0"/>
              <a:t>방 탈출 게임이란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pic>
        <p:nvPicPr>
          <p:cNvPr id="5" name="잘된것">
            <a:hlinkClick r:id="" action="ppaction://media"/>
            <a:extLst>
              <a:ext uri="{FF2B5EF4-FFF2-40B4-BE49-F238E27FC236}">
                <a16:creationId xmlns:a16="http://schemas.microsoft.com/office/drawing/2014/main" id="{337B6E84-B6E5-4F1D-9185-CEE6DCAE00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7872" y="1157681"/>
            <a:ext cx="10610822" cy="5307827"/>
          </a:xfrm>
        </p:spPr>
      </p:pic>
    </p:spTree>
    <p:extLst>
      <p:ext uri="{BB962C8B-B14F-4D97-AF65-F5344CB8AC3E}">
        <p14:creationId xmlns:p14="http://schemas.microsoft.com/office/powerpoint/2010/main" val="1780930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2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전체">
  <a:themeElements>
    <a:clrScheme name="전체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전체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전체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698</Words>
  <Application>Microsoft Office PowerPoint</Application>
  <PresentationFormat>와이드스크린</PresentationFormat>
  <Paragraphs>137</Paragraphs>
  <Slides>23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휴먼매직체</vt:lpstr>
      <vt:lpstr>Tw Cen MT</vt:lpstr>
      <vt:lpstr>Tw Cen MT Condensed</vt:lpstr>
      <vt:lpstr>Wingdings 3</vt:lpstr>
      <vt:lpstr>전체</vt:lpstr>
      <vt:lpstr>게임 아이디어 선정 및 동향조사</vt:lpstr>
      <vt:lpstr>목차</vt:lpstr>
      <vt:lpstr>게임 개발 절차</vt:lpstr>
      <vt:lpstr>게임 개발 절차</vt:lpstr>
      <vt:lpstr>개임 개발 절차</vt:lpstr>
      <vt:lpstr>게임 아이디어 선정</vt:lpstr>
      <vt:lpstr>게임 아이디어 선정</vt:lpstr>
      <vt:lpstr>게임 아이디어 선정</vt:lpstr>
      <vt:lpstr>방 탈출 게임이란?</vt:lpstr>
      <vt:lpstr>문제점 및 개선사항</vt:lpstr>
      <vt:lpstr>기획 회의 및 시장동향조사</vt:lpstr>
      <vt:lpstr>기획 회의 및 시장동향분석</vt:lpstr>
      <vt:lpstr>기획 회의 및 시장동향분석</vt:lpstr>
      <vt:lpstr>기획 회의 및 시장동향분석</vt:lpstr>
      <vt:lpstr>PowerPoint 프레젠테이션</vt:lpstr>
      <vt:lpstr>기획 회의 및 시장동향분석</vt:lpstr>
      <vt:lpstr>기획 회의 및 시장동향분석</vt:lpstr>
      <vt:lpstr>게임 개발 툴 및 연출 기법</vt:lpstr>
      <vt:lpstr>게임 개발 툴 및 연출 기법</vt:lpstr>
      <vt:lpstr>게임 개발 툴 및 연출 기법</vt:lpstr>
      <vt:lpstr>게임 개발 툴 및 연출 기법</vt:lpstr>
      <vt:lpstr>게임 개발 툴 및 연출 기법</vt:lpstr>
      <vt:lpstr>게임 개발 툴 및 연출 기법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아이디어 선정 및 동향조사</dc:title>
  <dc:creator>ms</dc:creator>
  <cp:lastModifiedBy>ms</cp:lastModifiedBy>
  <cp:revision>16</cp:revision>
  <dcterms:created xsi:type="dcterms:W3CDTF">2019-03-17T10:08:47Z</dcterms:created>
  <dcterms:modified xsi:type="dcterms:W3CDTF">2019-03-18T02:44:37Z</dcterms:modified>
</cp:coreProperties>
</file>